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78" r:id="rId5"/>
    <p:sldId id="279" r:id="rId6"/>
    <p:sldId id="280" r:id="rId7"/>
    <p:sldId id="281" r:id="rId8"/>
    <p:sldId id="282" r:id="rId9"/>
    <p:sldId id="288" r:id="rId10"/>
    <p:sldId id="283" r:id="rId11"/>
    <p:sldId id="285" r:id="rId12"/>
    <p:sldId id="284" r:id="rId13"/>
    <p:sldId id="286" r:id="rId14"/>
    <p:sldId id="28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9" autoAdjust="0"/>
  </p:normalViewPr>
  <p:slideViewPr>
    <p:cSldViewPr snapToGrid="0">
      <p:cViewPr varScale="1">
        <p:scale>
          <a:sx n="105" d="100"/>
          <a:sy n="105"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33656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predict that the outcomes of games favor the home team more, usually if they have a higher team rating the larger the home team rating goes up. If the opposition rating is much higher than the home team, there’s no impact to the loss. I believe the draws will be less than either win and loss percentages within the games, and that the teams in the higher leagues have more draws than the teams in the lower leagues.</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92560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utilized feature engineering to find and observe specific features in a more organized manner so I can observe the necessary information that would provide me some indication towards the goal of this project. </a:t>
            </a:r>
          </a:p>
          <a:p>
            <a:r>
              <a:rPr lang="en-US" dirty="0"/>
              <a:t>One thing is to make sure with all data sets whether there are missing values, and through looking at the specific features that is missing values what sort of values to assign them. For example, I would have to assign whether they are playing a game for a cup as 0 that game if they aren’t since the competitive aspect is not present likely within the players and coaches in comparison to a regular season game, and fill their team rating with the mean of their previous performance ratings. </a:t>
            </a:r>
          </a:p>
          <a:p>
            <a:r>
              <a:rPr lang="en-US" dirty="0"/>
              <a:t>Some key features will be the home and away team for the game, the specific league, the coaches, both team’s ratings, and the history of their performance </a:t>
            </a:r>
            <a:r>
              <a:rPr lang="en-US" dirty="0" err="1"/>
              <a:t>withi</a:t>
            </a:r>
            <a:r>
              <a:rPr lang="en-US" dirty="0"/>
              <a:t> the respective leagues and the average amount of goals that’s been scored and conceded as those reflect the offensive and defensive performances of the teams in their previous games. </a:t>
            </a:r>
          </a:p>
          <a:p>
            <a:r>
              <a:rPr lang="en-US" dirty="0"/>
              <a:t>In our heatmap of </a:t>
            </a:r>
            <a:r>
              <a:rPr lang="en-US" dirty="0" err="1"/>
              <a:t>hom</a:t>
            </a:r>
            <a:r>
              <a:rPr lang="en-US" dirty="0"/>
              <a:t> team coaches, we see that there is a stronger correlation compared to a heatmap of the home team history of goals for 10 games because for 10 games they play different teams and so they play against different teams which only rely on their offensive performance and luck, whereas coaches wouldn’t be swapped every game so often constantly</a:t>
            </a:r>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3111308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partitioning is normally used in supervised learning techniques in data mining where a predictive model is chosen from a set of models, using their performance on the training set as the validation of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is partitioned via splitting our data frame (table of data split into rows and columns) into training data and test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use hyperparameter tuning alongside looking through model parameters and train them in order to find the best fit for our models</a:t>
            </a:r>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12855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provide a clean, representative model architecture, we observe the data provided to control the learning of the model throughout the process of an ML </a:t>
            </a:r>
            <a:r>
              <a:rPr lang="en-US" dirty="0" err="1"/>
              <a:t>algorithmThe</a:t>
            </a:r>
            <a:r>
              <a:rPr lang="en-US" dirty="0"/>
              <a:t> fit of the model is more representative and accurate of the data by tuning the hyperparameters which is done by searching through hyperparameter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evaluations are better as there are more accurate values and better performance of the classification as a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perform a k-fold cross-validation and reach a cross-validation loss of 1.012 +/- 0.004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test loss is 1.00823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train loss is 0.97869186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our model requires more tuning and adjustments in order to have a much more accurate evaluation of future performances of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1676587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a:t>
            </a:r>
            <a:r>
              <a:rPr lang="en-US" dirty="0" err="1"/>
              <a:t>LightGBM</a:t>
            </a:r>
            <a:r>
              <a:rPr lang="en-US" dirty="0"/>
              <a:t> for data due to simple implantation and to provide a faster and more accurate result derived from model in comparison to using other boosting algorithms like </a:t>
            </a:r>
            <a:r>
              <a:rPr lang="en-US" dirty="0" err="1"/>
              <a:t>xgboost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LightGBm</a:t>
            </a:r>
            <a:r>
              <a:rPr lang="en-US" dirty="0"/>
              <a:t>, unlike its counterpart boosting algorithms, generates multiple weak learners and take the combined predictions to form a stronger version during training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loss is similar to train loss so we know that the classification has been able to derive similarly accurate values and keep the prediction values similar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282289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create a table with probability of teams in terms of winning home/away or drawing in accordance with their team 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over 60% of the teams performed better at a home game compared to playing at an away game when looking at their past performance and rating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could be well due to the condition of the where they are playing due to weather and audience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scoring differential wasn’t too huge amongst the teams and there were many draws that ended up being even greater than the home wins and away wins for some teams. This may be due to the scoring of soccer, where even  1 goal is incredibly difficult to score in a game. The leagues observed were some of the best leagues in the world, including the premier league, the </a:t>
            </a:r>
            <a:r>
              <a:rPr lang="en-US" dirty="0" err="1"/>
              <a:t>laliga</a:t>
            </a:r>
            <a:r>
              <a:rPr lang="en-US" dirty="0"/>
              <a:t>, Bundesliga, series a, MLS, and a few others, thus defense and penalty situations, the higher leagues ending games on more draws are more critical in the higher leagues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predictions for the accuracy of probability for determining wins and losses was not the highest at a .51, so it </a:t>
            </a:r>
            <a:r>
              <a:rPr lang="en-US" dirty="0" err="1"/>
              <a:t>wil</a:t>
            </a:r>
            <a:r>
              <a:rPr lang="en-US" dirty="0"/>
              <a:t> </a:t>
            </a:r>
            <a:r>
              <a:rPr lang="en-US" dirty="0" err="1"/>
              <a:t>lcome</a:t>
            </a:r>
            <a:r>
              <a:rPr lang="en-US" dirty="0"/>
              <a:t> down to tuning and effectively creating a better model to provide more accurate predictions nad descriptions as to </a:t>
            </a:r>
            <a:r>
              <a:rPr lang="en-US" dirty="0" err="1"/>
              <a:t>hwo</a:t>
            </a:r>
            <a:r>
              <a:rPr lang="en-US" dirty="0"/>
              <a:t> games will pan out in the length of a season hopefully for the teams.</a:t>
            </a:r>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2490319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mailto:richardchadori@gmail.com"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2.xml"/><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4" name="Picture 6" descr="Soccer 4K Wallpapers - Top Free Soccer 4K Backgrounds - WallpaperAccess">
            <a:extLst>
              <a:ext uri="{FF2B5EF4-FFF2-40B4-BE49-F238E27FC236}">
                <a16:creationId xmlns:a16="http://schemas.microsoft.com/office/drawing/2014/main" id="{0262B91A-5DEC-AC0E-8ED0-CCF11D3137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3496574"/>
            <a:ext cx="6436104" cy="1052422"/>
          </a:xfrm>
        </p:spPr>
        <p:txBody>
          <a:bodyPr>
            <a:normAutofit/>
          </a:bodyPr>
          <a:lstStyle/>
          <a:p>
            <a:pPr algn="l"/>
            <a:r>
              <a:rPr lang="en-US" sz="4400">
                <a:solidFill>
                  <a:schemeClr val="tx1"/>
                </a:solidFill>
              </a:rPr>
              <a:t>Football Match Probability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548996"/>
            <a:ext cx="6436104" cy="534838"/>
          </a:xfrm>
        </p:spPr>
        <p:txBody>
          <a:bodyPr>
            <a:normAutofit/>
          </a:bodyPr>
          <a:lstStyle/>
          <a:p>
            <a:pPr algn="l"/>
            <a:r>
              <a:rPr lang="en-US" sz="1800" dirty="0"/>
              <a:t>Richard Ahn</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66093-E08B-D97C-E194-0C11DDE8F253}"/>
              </a:ext>
            </a:extLst>
          </p:cNvPr>
          <p:cNvSpPr>
            <a:spLocks noGrp="1"/>
          </p:cNvSpPr>
          <p:nvPr>
            <p:ph type="title"/>
          </p:nvPr>
        </p:nvSpPr>
        <p:spPr>
          <a:xfrm>
            <a:off x="913795" y="609600"/>
            <a:ext cx="5978072" cy="1556702"/>
          </a:xfrm>
        </p:spPr>
        <p:txBody>
          <a:bodyPr>
            <a:normAutofit/>
          </a:bodyPr>
          <a:lstStyle/>
          <a:p>
            <a:r>
              <a:rPr lang="en-US" dirty="0"/>
              <a:t>Results</a:t>
            </a:r>
          </a:p>
        </p:txBody>
      </p:sp>
      <p:sp>
        <p:nvSpPr>
          <p:cNvPr id="3" name="Content Placeholder 2">
            <a:extLst>
              <a:ext uri="{FF2B5EF4-FFF2-40B4-BE49-F238E27FC236}">
                <a16:creationId xmlns:a16="http://schemas.microsoft.com/office/drawing/2014/main" id="{664E3D4E-AE9B-1F21-59C2-EB9E7382DBB5}"/>
              </a:ext>
            </a:extLst>
          </p:cNvPr>
          <p:cNvSpPr>
            <a:spLocks noGrp="1"/>
          </p:cNvSpPr>
          <p:nvPr>
            <p:ph idx="1"/>
          </p:nvPr>
        </p:nvSpPr>
        <p:spPr>
          <a:xfrm>
            <a:off x="913795" y="2354729"/>
            <a:ext cx="5978072" cy="3340119"/>
          </a:xfrm>
        </p:spPr>
        <p:txBody>
          <a:bodyPr anchor="t">
            <a:normAutofit/>
          </a:bodyPr>
          <a:lstStyle/>
          <a:p>
            <a:r>
              <a:rPr lang="en-US" dirty="0"/>
              <a:t>Teams perform better at a home game</a:t>
            </a:r>
          </a:p>
          <a:p>
            <a:pPr lvl="1"/>
            <a:r>
              <a:rPr lang="en-US" dirty="0"/>
              <a:t>Condition of stadium</a:t>
            </a:r>
          </a:p>
          <a:p>
            <a:pPr lvl="1"/>
            <a:r>
              <a:rPr lang="en-US" dirty="0"/>
              <a:t>Scoring concept of soccer</a:t>
            </a:r>
          </a:p>
          <a:p>
            <a:pPr lvl="1"/>
            <a:r>
              <a:rPr lang="en-US" dirty="0"/>
              <a:t>Different leagues equates to different skill and situations</a:t>
            </a:r>
          </a:p>
          <a:p>
            <a:pPr lvl="1"/>
            <a:r>
              <a:rPr lang="en-US" dirty="0"/>
              <a:t>Opponent rating only corrected about half of the games correctly</a:t>
            </a:r>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a:extLst>
              <a:ext uri="{FF2B5EF4-FFF2-40B4-BE49-F238E27FC236}">
                <a16:creationId xmlns:a16="http://schemas.microsoft.com/office/drawing/2014/main" id="{F7C2D371-F4DA-9333-37E8-91F67D5A1BE2}"/>
              </a:ext>
            </a:extLst>
          </p:cNvPr>
          <p:cNvPicPr>
            <a:picLocks noChangeAspect="1"/>
          </p:cNvPicPr>
          <p:nvPr/>
        </p:nvPicPr>
        <p:blipFill>
          <a:blip r:embed="rId5"/>
          <a:stretch>
            <a:fillRect/>
          </a:stretch>
        </p:blipFill>
        <p:spPr>
          <a:xfrm>
            <a:off x="7552945" y="2062380"/>
            <a:ext cx="3995592" cy="2265541"/>
          </a:xfrm>
          <a:prstGeom prst="rect">
            <a:avLst/>
          </a:prstGeom>
        </p:spPr>
      </p:pic>
    </p:spTree>
    <p:extLst>
      <p:ext uri="{BB962C8B-B14F-4D97-AF65-F5344CB8AC3E}">
        <p14:creationId xmlns:p14="http://schemas.microsoft.com/office/powerpoint/2010/main" val="19515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Free Soccer Wallpapers - Top Free Free Soccer Backgrounds - WallpaperAccess">
            <a:extLst>
              <a:ext uri="{FF2B5EF4-FFF2-40B4-BE49-F238E27FC236}">
                <a16:creationId xmlns:a16="http://schemas.microsoft.com/office/drawing/2014/main" id="{C1A8EE86-651D-79FA-9E44-A266C43837D6}"/>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t="35728" b="80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40B78C-0116-128A-8A19-847A7A07BD0E}"/>
              </a:ext>
            </a:extLst>
          </p:cNvPr>
          <p:cNvSpPr>
            <a:spLocks noGrp="1"/>
          </p:cNvSpPr>
          <p:nvPr>
            <p:ph type="title"/>
          </p:nvPr>
        </p:nvSpPr>
        <p:spPr>
          <a:xfrm>
            <a:off x="913795" y="609600"/>
            <a:ext cx="10353762" cy="125730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C39245D8-732D-585B-0030-CB4582CC747E}"/>
              </a:ext>
            </a:extLst>
          </p:cNvPr>
          <p:cNvSpPr>
            <a:spLocks noGrp="1"/>
          </p:cNvSpPr>
          <p:nvPr>
            <p:ph idx="1"/>
          </p:nvPr>
        </p:nvSpPr>
        <p:spPr>
          <a:xfrm>
            <a:off x="913795" y="2076450"/>
            <a:ext cx="10353762" cy="3714749"/>
          </a:xfrm>
        </p:spPr>
        <p:txBody>
          <a:bodyPr anchor="ctr">
            <a:normAutofit/>
          </a:bodyPr>
          <a:lstStyle/>
          <a:p>
            <a:pPr marL="36900" indent="0">
              <a:buNone/>
            </a:pPr>
            <a:r>
              <a:rPr lang="en-US" dirty="0"/>
              <a:t>Any Questions?</a:t>
            </a:r>
            <a:endParaRPr lang="en-US"/>
          </a:p>
          <a:p>
            <a:pPr marL="36900" indent="0">
              <a:buNone/>
            </a:pPr>
            <a:endParaRPr lang="en-US"/>
          </a:p>
          <a:p>
            <a:pPr marL="36900" indent="0">
              <a:buNone/>
            </a:pPr>
            <a:r>
              <a:rPr lang="en-US" dirty="0"/>
              <a:t>Email: </a:t>
            </a:r>
            <a:r>
              <a:rPr lang="en-US">
                <a:hlinkClick r:id="rId3">
                  <a:extLst>
                    <a:ext uri="{A12FA001-AC4F-418D-AE19-62706E023703}">
                      <ahyp:hlinkClr xmlns:ahyp="http://schemas.microsoft.com/office/drawing/2018/hyperlinkcolor" val="tx"/>
                    </a:ext>
                  </a:extLst>
                </a:hlinkClick>
              </a:rPr>
              <a:t>richardchadori@gmail.com</a:t>
            </a:r>
            <a:endParaRPr lang="en-US"/>
          </a:p>
          <a:p>
            <a:pPr marL="36900" indent="0">
              <a:buNone/>
            </a:pPr>
            <a:r>
              <a:rPr lang="en-US" dirty="0"/>
              <a:t>Phone Number: 425-289-6616</a:t>
            </a:r>
            <a:endParaRPr lang="en-US"/>
          </a:p>
        </p:txBody>
      </p:sp>
    </p:spTree>
    <p:extLst>
      <p:ext uri="{BB962C8B-B14F-4D97-AF65-F5344CB8AC3E}">
        <p14:creationId xmlns:p14="http://schemas.microsoft.com/office/powerpoint/2010/main" val="81848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35733" y="726327"/>
            <a:ext cx="3382832" cy="1441286"/>
          </a:xfrm>
        </p:spPr>
        <p:txBody>
          <a:bodyPr vert="horz" lIns="91440" tIns="45720" rIns="91440" bIns="45720" rtlCol="0" anchor="b">
            <a:noAutofit/>
          </a:bodyPr>
          <a:lstStyle/>
          <a:p>
            <a:r>
              <a:rPr lang="en-US" sz="5000" dirty="0"/>
              <a:t>Table of Contents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type="body" idx="1"/>
          </p:nvPr>
        </p:nvSpPr>
        <p:spPr>
          <a:xfrm>
            <a:off x="635733" y="2505888"/>
            <a:ext cx="3506389" cy="3146183"/>
          </a:xfrm>
        </p:spPr>
        <p:txBody>
          <a:bodyPr vert="horz" lIns="91440" tIns="45720" rIns="91440" bIns="45720" rtlCol="0" anchor="t">
            <a:normAutofit/>
          </a:bodyPr>
          <a:lstStyle/>
          <a:p>
            <a:pPr marL="342900" lvl="0" indent="-342900" algn="l">
              <a:lnSpc>
                <a:spcPct val="100000"/>
              </a:lnSpc>
              <a:buFont typeface="Arial" panose="020B0604020202020204" pitchFamily="34" charset="0"/>
              <a:buChar char="•"/>
            </a:pPr>
            <a:r>
              <a:rPr lang="en-US" sz="2300" dirty="0">
                <a:solidFill>
                  <a:schemeClr val="tx1">
                    <a:lumMod val="85000"/>
                  </a:schemeClr>
                </a:solidFill>
              </a:rPr>
              <a:t>Introduction</a:t>
            </a:r>
          </a:p>
          <a:p>
            <a:pPr marL="342900" lvl="0" indent="-342900" algn="l">
              <a:lnSpc>
                <a:spcPct val="100000"/>
              </a:lnSpc>
              <a:buFont typeface="Arial" panose="020B0604020202020204" pitchFamily="34" charset="0"/>
              <a:buChar char="•"/>
            </a:pPr>
            <a:r>
              <a:rPr lang="en-US" sz="2300" dirty="0">
                <a:solidFill>
                  <a:schemeClr val="tx1">
                    <a:lumMod val="85000"/>
                  </a:schemeClr>
                </a:solidFill>
              </a:rPr>
              <a:t>Hypothesis</a:t>
            </a:r>
          </a:p>
          <a:p>
            <a:pPr marL="342900" lvl="0" indent="-342900" algn="l">
              <a:lnSpc>
                <a:spcPct val="100000"/>
              </a:lnSpc>
              <a:buFont typeface="Arial" panose="020B0604020202020204" pitchFamily="34" charset="0"/>
              <a:buChar char="•"/>
            </a:pPr>
            <a:r>
              <a:rPr lang="en-US" sz="2300" dirty="0">
                <a:solidFill>
                  <a:schemeClr val="tx1">
                    <a:lumMod val="85000"/>
                  </a:schemeClr>
                </a:solidFill>
              </a:rPr>
              <a:t>Feature Engineering</a:t>
            </a:r>
          </a:p>
          <a:p>
            <a:pPr marL="342900" lvl="0" indent="-342900" algn="l">
              <a:lnSpc>
                <a:spcPct val="100000"/>
              </a:lnSpc>
              <a:buFont typeface="Arial" panose="020B0604020202020204" pitchFamily="34" charset="0"/>
              <a:buChar char="•"/>
            </a:pPr>
            <a:r>
              <a:rPr lang="en-US" sz="2300" dirty="0">
                <a:solidFill>
                  <a:schemeClr val="tx1">
                    <a:lumMod val="85000"/>
                  </a:schemeClr>
                </a:solidFill>
              </a:rPr>
              <a:t>Model Training</a:t>
            </a:r>
          </a:p>
          <a:p>
            <a:pPr marL="342900" lvl="0" indent="-342900" algn="l">
              <a:lnSpc>
                <a:spcPct val="100000"/>
              </a:lnSpc>
              <a:buFont typeface="Arial" panose="020B0604020202020204" pitchFamily="34" charset="0"/>
              <a:buChar char="•"/>
            </a:pPr>
            <a:r>
              <a:rPr lang="en-US" sz="2300" dirty="0">
                <a:solidFill>
                  <a:schemeClr val="tx1">
                    <a:lumMod val="85000"/>
                  </a:schemeClr>
                </a:solidFill>
              </a:rPr>
              <a:t>Results</a:t>
            </a:r>
          </a:p>
          <a:p>
            <a:pPr algn="l">
              <a:lnSpc>
                <a:spcPct val="100000"/>
              </a:lnSpc>
            </a:pPr>
            <a:endParaRPr lang="en-US" sz="800" dirty="0">
              <a:solidFill>
                <a:srgbClr val="B9BB56"/>
              </a:solidFill>
            </a:endParaRPr>
          </a:p>
        </p:txBody>
      </p:sp>
      <p:pic>
        <p:nvPicPr>
          <p:cNvPr id="1028" name="Picture 4" descr="FIFA World Cup - Wikipedia">
            <a:extLst>
              <a:ext uri="{FF2B5EF4-FFF2-40B4-BE49-F238E27FC236}">
                <a16:creationId xmlns:a16="http://schemas.microsoft.com/office/drawing/2014/main" id="{D71FCEEB-29F4-6D00-85DF-829786373A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341" r="15788" b="-1"/>
          <a:stretch/>
        </p:blipFill>
        <p:spPr bwMode="auto">
          <a:xfrm>
            <a:off x="4654297" y="10"/>
            <a:ext cx="7537704"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8EFC-17DB-B91D-3355-31A11CAD5A87}"/>
              </a:ext>
            </a:extLst>
          </p:cNvPr>
          <p:cNvSpPr>
            <a:spLocks noGrp="1"/>
          </p:cNvSpPr>
          <p:nvPr>
            <p:ph type="title"/>
          </p:nvPr>
        </p:nvSpPr>
        <p:spPr>
          <a:xfrm>
            <a:off x="913795" y="609600"/>
            <a:ext cx="10353762" cy="1257300"/>
          </a:xfrm>
        </p:spPr>
        <p:txBody>
          <a:bodyPr>
            <a:normAutofit/>
          </a:bodyPr>
          <a:lstStyle/>
          <a:p>
            <a:r>
              <a:rPr lang="en-US"/>
              <a:t>Introduction</a:t>
            </a:r>
            <a:endParaRPr lang="en-US" dirty="0"/>
          </a:p>
        </p:txBody>
      </p:sp>
      <p:pic>
        <p:nvPicPr>
          <p:cNvPr id="12" name="Picture 11">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5" name="Picture 4" descr="A group of people holding a trophy&#10;&#10;Description automatically generated with medium confidence">
            <a:extLst>
              <a:ext uri="{FF2B5EF4-FFF2-40B4-BE49-F238E27FC236}">
                <a16:creationId xmlns:a16="http://schemas.microsoft.com/office/drawing/2014/main" id="{E4113459-2553-A35C-45DB-F1B04092B3B0}"/>
              </a:ext>
            </a:extLst>
          </p:cNvPr>
          <p:cNvPicPr>
            <a:picLocks noChangeAspect="1"/>
          </p:cNvPicPr>
          <p:nvPr/>
        </p:nvPicPr>
        <p:blipFill rotWithShape="1">
          <a:blip r:embed="rId5"/>
          <a:srcRect l="10980" r="18829"/>
          <a:stretch/>
        </p:blipFill>
        <p:spPr>
          <a:xfrm>
            <a:off x="1046760" y="2129667"/>
            <a:ext cx="4065464" cy="3258006"/>
          </a:xfrm>
          <a:prstGeom prst="rect">
            <a:avLst/>
          </a:prstGeom>
        </p:spPr>
      </p:pic>
      <p:sp>
        <p:nvSpPr>
          <p:cNvPr id="3" name="Content Placeholder 2">
            <a:extLst>
              <a:ext uri="{FF2B5EF4-FFF2-40B4-BE49-F238E27FC236}">
                <a16:creationId xmlns:a16="http://schemas.microsoft.com/office/drawing/2014/main" id="{5D8247BF-93A0-1955-59F8-F727B4CB8665}"/>
              </a:ext>
            </a:extLst>
          </p:cNvPr>
          <p:cNvSpPr>
            <a:spLocks noGrp="1"/>
          </p:cNvSpPr>
          <p:nvPr>
            <p:ph idx="1"/>
          </p:nvPr>
        </p:nvSpPr>
        <p:spPr>
          <a:xfrm>
            <a:off x="5722862" y="2129667"/>
            <a:ext cx="5546272" cy="3661533"/>
          </a:xfrm>
        </p:spPr>
        <p:txBody>
          <a:bodyPr anchor="ctr">
            <a:normAutofit/>
          </a:bodyPr>
          <a:lstStyle/>
          <a:p>
            <a:r>
              <a:rPr lang="en-US" dirty="0"/>
              <a:t>Deeper levels of analysis required</a:t>
            </a:r>
          </a:p>
          <a:p>
            <a:pPr lvl="1"/>
            <a:r>
              <a:rPr lang="en-US" dirty="0"/>
              <a:t>Dependent on the roles and players themselves</a:t>
            </a:r>
          </a:p>
          <a:p>
            <a:pPr lvl="1"/>
            <a:r>
              <a:rPr lang="en-US" dirty="0"/>
              <a:t>Based on player’s past performance individually and as a team</a:t>
            </a:r>
          </a:p>
          <a:p>
            <a:pPr lvl="1"/>
            <a:r>
              <a:rPr lang="en-US" dirty="0"/>
              <a:t>Broad + specific details impactful</a:t>
            </a:r>
          </a:p>
          <a:p>
            <a:pPr lvl="1"/>
            <a:endParaRPr lang="en-US" dirty="0"/>
          </a:p>
          <a:p>
            <a:pPr marL="450000" lvl="1" indent="0">
              <a:buNone/>
            </a:pPr>
            <a:endParaRPr lang="en-US" dirty="0"/>
          </a:p>
        </p:txBody>
      </p:sp>
    </p:spTree>
    <p:extLst>
      <p:ext uri="{BB962C8B-B14F-4D97-AF65-F5344CB8AC3E}">
        <p14:creationId xmlns:p14="http://schemas.microsoft.com/office/powerpoint/2010/main" val="143931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1CA61-96B7-0074-255F-D4DBB2F79A1D}"/>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08A91D60-E122-1566-671D-B23C382C8839}"/>
              </a:ext>
            </a:extLst>
          </p:cNvPr>
          <p:cNvSpPr>
            <a:spLocks noGrp="1"/>
          </p:cNvSpPr>
          <p:nvPr>
            <p:ph idx="1"/>
          </p:nvPr>
        </p:nvSpPr>
        <p:spPr/>
        <p:txBody>
          <a:bodyPr/>
          <a:lstStyle/>
          <a:p>
            <a:r>
              <a:rPr lang="en-US" dirty="0"/>
              <a:t>Predicting the outcome of future matches based on past</a:t>
            </a:r>
          </a:p>
          <a:p>
            <a:pPr lvl="1"/>
            <a:r>
              <a:rPr lang="en-US" dirty="0"/>
              <a:t>home favorable by 15 to 20% </a:t>
            </a:r>
          </a:p>
          <a:p>
            <a:pPr lvl="1"/>
            <a:r>
              <a:rPr lang="en-US" dirty="0"/>
              <a:t>more wins and losses than draws by 10-14%</a:t>
            </a:r>
          </a:p>
          <a:p>
            <a:pPr lvl="1"/>
            <a:r>
              <a:rPr lang="en-US" dirty="0"/>
              <a:t>More draws in higher leagues</a:t>
            </a:r>
          </a:p>
          <a:p>
            <a:endParaRPr lang="en-US" dirty="0"/>
          </a:p>
        </p:txBody>
      </p:sp>
      <p:pic>
        <p:nvPicPr>
          <p:cNvPr id="3074" name="Picture 2" descr="Chelsea F.C. - Wikipedia">
            <a:extLst>
              <a:ext uri="{FF2B5EF4-FFF2-40B4-BE49-F238E27FC236}">
                <a16:creationId xmlns:a16="http://schemas.microsoft.com/office/drawing/2014/main" id="{4EF7C8E7-C26B-3470-F1C1-A7368C814836}"/>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2888782" y="227106"/>
            <a:ext cx="6403788" cy="640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27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D358B-CCD9-DF85-0232-4CB39E72FE41}"/>
              </a:ext>
            </a:extLst>
          </p:cNvPr>
          <p:cNvSpPr>
            <a:spLocks noGrp="1"/>
          </p:cNvSpPr>
          <p:nvPr>
            <p:ph type="title"/>
          </p:nvPr>
        </p:nvSpPr>
        <p:spPr/>
        <p:txBody>
          <a:bodyPr>
            <a:normAutofit/>
          </a:bodyPr>
          <a:lstStyle/>
          <a:p>
            <a:r>
              <a:rPr lang="en-US" dirty="0"/>
              <a:t>1. Feature Engineering</a:t>
            </a:r>
          </a:p>
        </p:txBody>
      </p:sp>
      <p:sp>
        <p:nvSpPr>
          <p:cNvPr id="3" name="Content Placeholder 2">
            <a:extLst>
              <a:ext uri="{FF2B5EF4-FFF2-40B4-BE49-F238E27FC236}">
                <a16:creationId xmlns:a16="http://schemas.microsoft.com/office/drawing/2014/main" id="{6FD2AD94-255F-3697-1F19-358FC26D3836}"/>
              </a:ext>
            </a:extLst>
          </p:cNvPr>
          <p:cNvSpPr>
            <a:spLocks noGrp="1"/>
          </p:cNvSpPr>
          <p:nvPr>
            <p:ph idx="1"/>
          </p:nvPr>
        </p:nvSpPr>
        <p:spPr>
          <a:xfrm>
            <a:off x="549901" y="1773170"/>
            <a:ext cx="10353762" cy="3714749"/>
          </a:xfrm>
        </p:spPr>
        <p:txBody>
          <a:bodyPr/>
          <a:lstStyle/>
          <a:p>
            <a:r>
              <a:rPr lang="en-US" dirty="0"/>
              <a:t>Performing to simplify data transformation as well as providing a more enhanced model accuracy</a:t>
            </a:r>
          </a:p>
          <a:p>
            <a:r>
              <a:rPr lang="en-US" dirty="0"/>
              <a:t>For missing values, determine the range and possible values</a:t>
            </a:r>
          </a:p>
          <a:p>
            <a:r>
              <a:rPr lang="en-US" dirty="0"/>
              <a:t>Includes:</a:t>
            </a:r>
          </a:p>
          <a:p>
            <a:pPr lvl="1"/>
            <a:r>
              <a:rPr lang="en-US" dirty="0"/>
              <a:t>Coaches, performance history, team rating, number of goals</a:t>
            </a:r>
          </a:p>
        </p:txBody>
      </p:sp>
      <p:pic>
        <p:nvPicPr>
          <p:cNvPr id="5122" name="Picture 2" descr="Liverpool F.C. - Wikipedia">
            <a:extLst>
              <a:ext uri="{FF2B5EF4-FFF2-40B4-BE49-F238E27FC236}">
                <a16:creationId xmlns:a16="http://schemas.microsoft.com/office/drawing/2014/main" id="{513739F5-2D30-BE9E-F28D-1F9DA3B60D41}"/>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3582988" y="0"/>
            <a:ext cx="5024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438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BB4D-860B-21AC-E1FD-90FCD1DA105E}"/>
              </a:ext>
            </a:extLst>
          </p:cNvPr>
          <p:cNvSpPr>
            <a:spLocks noGrp="1"/>
          </p:cNvSpPr>
          <p:nvPr>
            <p:ph type="title"/>
          </p:nvPr>
        </p:nvSpPr>
        <p:spPr>
          <a:xfrm>
            <a:off x="1370693" y="4511814"/>
            <a:ext cx="9440034" cy="1130260"/>
          </a:xfrm>
        </p:spPr>
        <p:txBody>
          <a:bodyPr vert="horz" lIns="91440" tIns="45720" rIns="91440" bIns="45720" rtlCol="0" anchor="b">
            <a:normAutofit/>
          </a:bodyPr>
          <a:lstStyle/>
          <a:p>
            <a:r>
              <a:rPr lang="en-US" sz="4800"/>
              <a:t>Feature Engineering Continued</a:t>
            </a:r>
          </a:p>
        </p:txBody>
      </p:sp>
      <p:pic>
        <p:nvPicPr>
          <p:cNvPr id="17" name="Picture 16">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4" name="Picture 3" descr="Calendar&#10;&#10;Description automatically generated with medium confidence">
            <a:extLst>
              <a:ext uri="{FF2B5EF4-FFF2-40B4-BE49-F238E27FC236}">
                <a16:creationId xmlns:a16="http://schemas.microsoft.com/office/drawing/2014/main" id="{A6E721FA-4D9C-46E2-D428-B0487E2D5F5B}"/>
              </a:ext>
            </a:extLst>
          </p:cNvPr>
          <p:cNvPicPr>
            <a:picLocks noChangeAspect="1"/>
          </p:cNvPicPr>
          <p:nvPr/>
        </p:nvPicPr>
        <p:blipFill>
          <a:blip r:embed="rId4"/>
          <a:stretch>
            <a:fillRect/>
          </a:stretch>
        </p:blipFill>
        <p:spPr>
          <a:xfrm>
            <a:off x="1205417" y="839047"/>
            <a:ext cx="4518526" cy="3219450"/>
          </a:xfrm>
          <a:prstGeom prst="rect">
            <a:avLst/>
          </a:prstGeom>
        </p:spPr>
      </p:pic>
      <p:pic>
        <p:nvPicPr>
          <p:cNvPr id="5" name="Picture 4" descr="Chart&#10;&#10;Description automatically generated">
            <a:extLst>
              <a:ext uri="{FF2B5EF4-FFF2-40B4-BE49-F238E27FC236}">
                <a16:creationId xmlns:a16="http://schemas.microsoft.com/office/drawing/2014/main" id="{93BE32D8-8033-5802-535E-D5354A16ED25}"/>
              </a:ext>
            </a:extLst>
          </p:cNvPr>
          <p:cNvPicPr>
            <a:picLocks noChangeAspect="1"/>
          </p:cNvPicPr>
          <p:nvPr/>
        </p:nvPicPr>
        <p:blipFill>
          <a:blip r:embed="rId5"/>
          <a:stretch>
            <a:fillRect/>
          </a:stretch>
        </p:blipFill>
        <p:spPr>
          <a:xfrm>
            <a:off x="6196938" y="839047"/>
            <a:ext cx="5050117" cy="3219450"/>
          </a:xfrm>
          <a:prstGeom prst="rect">
            <a:avLst/>
          </a:prstGeom>
        </p:spPr>
      </p:pic>
    </p:spTree>
    <p:extLst>
      <p:ext uri="{BB962C8B-B14F-4D97-AF65-F5344CB8AC3E}">
        <p14:creationId xmlns:p14="http://schemas.microsoft.com/office/powerpoint/2010/main" val="370603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B168-A8C5-E020-2B3B-D4C0DE70E363}"/>
              </a:ext>
            </a:extLst>
          </p:cNvPr>
          <p:cNvSpPr>
            <a:spLocks noGrp="1"/>
          </p:cNvSpPr>
          <p:nvPr>
            <p:ph type="title"/>
          </p:nvPr>
        </p:nvSpPr>
        <p:spPr/>
        <p:txBody>
          <a:bodyPr>
            <a:normAutofit/>
          </a:bodyPr>
          <a:lstStyle/>
          <a:p>
            <a:r>
              <a:rPr lang="en-US" dirty="0"/>
              <a:t>Model Training</a:t>
            </a:r>
          </a:p>
        </p:txBody>
      </p:sp>
      <p:sp>
        <p:nvSpPr>
          <p:cNvPr id="3" name="Content Placeholder 2">
            <a:extLst>
              <a:ext uri="{FF2B5EF4-FFF2-40B4-BE49-F238E27FC236}">
                <a16:creationId xmlns:a16="http://schemas.microsoft.com/office/drawing/2014/main" id="{38C9908F-5CEF-CE94-EB34-47D2D86260B9}"/>
              </a:ext>
            </a:extLst>
          </p:cNvPr>
          <p:cNvSpPr>
            <a:spLocks noGrp="1"/>
          </p:cNvSpPr>
          <p:nvPr>
            <p:ph idx="1"/>
          </p:nvPr>
        </p:nvSpPr>
        <p:spPr>
          <a:xfrm>
            <a:off x="819539" y="1740339"/>
            <a:ext cx="8600557" cy="2362199"/>
          </a:xfrm>
        </p:spPr>
        <p:txBody>
          <a:bodyPr>
            <a:normAutofit fontScale="92500"/>
          </a:bodyPr>
          <a:lstStyle/>
          <a:p>
            <a:r>
              <a:rPr lang="en-US" dirty="0"/>
              <a:t>Splitting </a:t>
            </a:r>
            <a:r>
              <a:rPr lang="en-US" dirty="0" err="1"/>
              <a:t>train_df</a:t>
            </a:r>
            <a:r>
              <a:rPr lang="en-US" dirty="0"/>
              <a:t> into training and test data</a:t>
            </a:r>
          </a:p>
          <a:p>
            <a:pPr lvl="1"/>
            <a:r>
              <a:rPr lang="en-US" dirty="0"/>
              <a:t>Trains the model</a:t>
            </a:r>
          </a:p>
          <a:p>
            <a:pPr lvl="1"/>
            <a:r>
              <a:rPr lang="en-US" dirty="0"/>
              <a:t>Verifies the generalized performance of the model</a:t>
            </a:r>
          </a:p>
          <a:p>
            <a:r>
              <a:rPr lang="en-US" dirty="0"/>
              <a:t>Hyperparameter tuning</a:t>
            </a:r>
          </a:p>
          <a:p>
            <a:r>
              <a:rPr lang="en-US" dirty="0"/>
              <a:t>Boosting</a:t>
            </a:r>
          </a:p>
          <a:p>
            <a:pPr lvl="1"/>
            <a:endParaRPr lang="en-US" dirty="0"/>
          </a:p>
        </p:txBody>
      </p:sp>
      <p:pic>
        <p:nvPicPr>
          <p:cNvPr id="4098" name="Picture 2" descr="Paris Saint-Germain F.C. - Wikipedia">
            <a:extLst>
              <a:ext uri="{FF2B5EF4-FFF2-40B4-BE49-F238E27FC236}">
                <a16:creationId xmlns:a16="http://schemas.microsoft.com/office/drawing/2014/main" id="{A4E1DE13-CE6D-153A-D7B2-37FDD962A5E9}"/>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3510760" y="609600"/>
            <a:ext cx="5159829" cy="5159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yperparameter Tuning | Evaluate ML Models with Hyperparameter Tuning">
            <a:extLst>
              <a:ext uri="{FF2B5EF4-FFF2-40B4-BE49-F238E27FC236}">
                <a16:creationId xmlns:a16="http://schemas.microsoft.com/office/drawing/2014/main" id="{38E969E6-81D3-81F9-902E-73FC39040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1097" y="4210886"/>
            <a:ext cx="6868999" cy="204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965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0B39-7272-DE52-95AA-1B063D530C01}"/>
              </a:ext>
            </a:extLst>
          </p:cNvPr>
          <p:cNvSpPr>
            <a:spLocks noGrp="1"/>
          </p:cNvSpPr>
          <p:nvPr>
            <p:ph type="title"/>
          </p:nvPr>
        </p:nvSpPr>
        <p:spPr/>
        <p:txBody>
          <a:bodyPr>
            <a:normAutofit/>
          </a:bodyPr>
          <a:lstStyle/>
          <a:p>
            <a:r>
              <a:rPr lang="en-US" dirty="0"/>
              <a:t>Hyperparameter Tuning</a:t>
            </a:r>
          </a:p>
        </p:txBody>
      </p:sp>
      <p:sp>
        <p:nvSpPr>
          <p:cNvPr id="3" name="Content Placeholder 2">
            <a:extLst>
              <a:ext uri="{FF2B5EF4-FFF2-40B4-BE49-F238E27FC236}">
                <a16:creationId xmlns:a16="http://schemas.microsoft.com/office/drawing/2014/main" id="{BA60EB30-A81A-965D-9ECF-8BF8552A8AC8}"/>
              </a:ext>
            </a:extLst>
          </p:cNvPr>
          <p:cNvSpPr>
            <a:spLocks noGrp="1"/>
          </p:cNvSpPr>
          <p:nvPr>
            <p:ph idx="1"/>
          </p:nvPr>
        </p:nvSpPr>
        <p:spPr/>
        <p:txBody>
          <a:bodyPr/>
          <a:lstStyle/>
          <a:p>
            <a:pPr lvl="1"/>
            <a:r>
              <a:rPr lang="en-US" dirty="0"/>
              <a:t>More representative fit and higher data accuracy </a:t>
            </a:r>
          </a:p>
          <a:p>
            <a:pPr lvl="1"/>
            <a:r>
              <a:rPr lang="en-US" dirty="0"/>
              <a:t>Higher quality and accurate model evaluations</a:t>
            </a:r>
          </a:p>
          <a:p>
            <a:pPr lvl="1"/>
            <a:r>
              <a:rPr lang="en-US" dirty="0"/>
              <a:t>Cross validation loss of 1012 +/- 0.004</a:t>
            </a:r>
          </a:p>
        </p:txBody>
      </p:sp>
      <p:pic>
        <p:nvPicPr>
          <p:cNvPr id="6146" name="Picture 2" descr="Manchester City F.C. - Wikipedia">
            <a:extLst>
              <a:ext uri="{FF2B5EF4-FFF2-40B4-BE49-F238E27FC236}">
                <a16:creationId xmlns:a16="http://schemas.microsoft.com/office/drawing/2014/main" id="{E2B9D996-F26A-4FEC-5E54-A09AFC55898D}"/>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652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039D9-D577-9128-3CC1-D7DC17730ACD}"/>
              </a:ext>
            </a:extLst>
          </p:cNvPr>
          <p:cNvSpPr>
            <a:spLocks noGrp="1"/>
          </p:cNvSpPr>
          <p:nvPr>
            <p:ph type="title"/>
          </p:nvPr>
        </p:nvSpPr>
        <p:spPr/>
        <p:txBody>
          <a:bodyPr/>
          <a:lstStyle/>
          <a:p>
            <a:r>
              <a:rPr lang="en-US" dirty="0"/>
              <a:t>Boosting</a:t>
            </a:r>
          </a:p>
        </p:txBody>
      </p:sp>
      <p:sp>
        <p:nvSpPr>
          <p:cNvPr id="3" name="Content Placeholder 2">
            <a:extLst>
              <a:ext uri="{FF2B5EF4-FFF2-40B4-BE49-F238E27FC236}">
                <a16:creationId xmlns:a16="http://schemas.microsoft.com/office/drawing/2014/main" id="{AC080731-C51A-3344-CBEE-E1AEA8344846}"/>
              </a:ext>
            </a:extLst>
          </p:cNvPr>
          <p:cNvSpPr>
            <a:spLocks noGrp="1"/>
          </p:cNvSpPr>
          <p:nvPr>
            <p:ph idx="1"/>
          </p:nvPr>
        </p:nvSpPr>
        <p:spPr/>
        <p:txBody>
          <a:bodyPr/>
          <a:lstStyle/>
          <a:p>
            <a:r>
              <a:rPr lang="en-US" dirty="0"/>
              <a:t>Used </a:t>
            </a:r>
            <a:r>
              <a:rPr lang="en-US" dirty="0" err="1"/>
              <a:t>LightGBM</a:t>
            </a:r>
            <a:r>
              <a:rPr lang="en-US" dirty="0"/>
              <a:t> </a:t>
            </a:r>
          </a:p>
          <a:p>
            <a:pPr marL="415800" indent="-342900"/>
            <a:r>
              <a:rPr lang="en-US" dirty="0"/>
              <a:t>Followed by evaluating model and average the total predictions</a:t>
            </a:r>
          </a:p>
          <a:p>
            <a:pPr marL="415800" indent="-342900"/>
            <a:r>
              <a:rPr lang="en-US" dirty="0"/>
              <a:t>Test loss is similar to train loss </a:t>
            </a:r>
          </a:p>
          <a:p>
            <a:pPr marL="792900" lvl="1" indent="-342900"/>
            <a:r>
              <a:rPr lang="en-US" dirty="0"/>
              <a:t>classification gets similarly accurate values</a:t>
            </a:r>
          </a:p>
          <a:p>
            <a:pPr marL="792900" lvl="1" indent="-342900"/>
            <a:r>
              <a:rPr lang="en-US" dirty="0"/>
              <a:t>prediction values similar </a:t>
            </a:r>
          </a:p>
          <a:p>
            <a:endParaRPr lang="en-US" dirty="0"/>
          </a:p>
        </p:txBody>
      </p:sp>
      <p:pic>
        <p:nvPicPr>
          <p:cNvPr id="7170" name="Picture 2" descr="Tottenham Hotspur F.C. - Wikipedia">
            <a:extLst>
              <a:ext uri="{FF2B5EF4-FFF2-40B4-BE49-F238E27FC236}">
                <a16:creationId xmlns:a16="http://schemas.microsoft.com/office/drawing/2014/main" id="{B3A90B85-614F-D1D2-7115-1FE4B8E9FA63}"/>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4424363" y="0"/>
            <a:ext cx="3341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2135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{FD6D10B0-EF5A-4AA1-9C22-D1C43EE47D8C}tf55705232_win32</Template>
  <TotalTime>840</TotalTime>
  <Words>1115</Words>
  <Application>Microsoft Office PowerPoint</Application>
  <PresentationFormat>Widescreen</PresentationFormat>
  <Paragraphs>85</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Goudy Old Style</vt:lpstr>
      <vt:lpstr>Wingdings 2</vt:lpstr>
      <vt:lpstr>SlateVTI</vt:lpstr>
      <vt:lpstr>Football Match Probability</vt:lpstr>
      <vt:lpstr>Table of Contents</vt:lpstr>
      <vt:lpstr>Introduction</vt:lpstr>
      <vt:lpstr>Hypothesis</vt:lpstr>
      <vt:lpstr>1. Feature Engineering</vt:lpstr>
      <vt:lpstr>Feature Engineering Continued</vt:lpstr>
      <vt:lpstr>Model Training</vt:lpstr>
      <vt:lpstr>Hyperparameter Tuning</vt:lpstr>
      <vt:lpstr>Boosting</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Match Probability</dc:title>
  <dc:creator>Richard Ahn</dc:creator>
  <cp:lastModifiedBy>Richard Ahn</cp:lastModifiedBy>
  <cp:revision>8</cp:revision>
  <dcterms:created xsi:type="dcterms:W3CDTF">2022-05-30T18:13:32Z</dcterms:created>
  <dcterms:modified xsi:type="dcterms:W3CDTF">2023-01-05T09:25:33Z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